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handoutMasterIdLst>
    <p:handoutMasterId r:id="rId20"/>
  </p:handoutMasterIdLst>
  <p:sldIdLst>
    <p:sldId id="263" r:id="rId2"/>
    <p:sldId id="294" r:id="rId3"/>
    <p:sldId id="297" r:id="rId4"/>
    <p:sldId id="288" r:id="rId5"/>
    <p:sldId id="287" r:id="rId6"/>
    <p:sldId id="282" r:id="rId7"/>
    <p:sldId id="277" r:id="rId8"/>
    <p:sldId id="279" r:id="rId9"/>
    <p:sldId id="289" r:id="rId10"/>
    <p:sldId id="290" r:id="rId11"/>
    <p:sldId id="295" r:id="rId12"/>
    <p:sldId id="284" r:id="rId13"/>
    <p:sldId id="285" r:id="rId14"/>
    <p:sldId id="291" r:id="rId15"/>
    <p:sldId id="299" r:id="rId16"/>
    <p:sldId id="296" r:id="rId17"/>
    <p:sldId id="267" r:id="rId1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85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1146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4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4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3F4AEC3-2C06-4FA3-9247-E235CFBD3D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2554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Klepnutím lze upravit styly předlohy textu.</a:t>
            </a:r>
          </a:p>
          <a:p>
            <a:pPr lvl="1"/>
            <a:r>
              <a:rPr lang="en-US" noProof="0" smtClean="0"/>
              <a:t>Druhá úroveň</a:t>
            </a:r>
          </a:p>
          <a:p>
            <a:pPr lvl="2"/>
            <a:r>
              <a:rPr lang="en-US" noProof="0" smtClean="0"/>
              <a:t>Třetí úroveň</a:t>
            </a:r>
          </a:p>
          <a:p>
            <a:pPr lvl="3"/>
            <a:r>
              <a:rPr lang="en-US" noProof="0" smtClean="0"/>
              <a:t>Čtvrtá úroveň</a:t>
            </a:r>
          </a:p>
          <a:p>
            <a:pPr lvl="4"/>
            <a:r>
              <a:rPr lang="en-US" noProof="0" smtClean="0"/>
              <a:t>Pátá úroveň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C0C1CCA-EBE5-4A1B-ACA9-F9DE30297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861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C1CCA-EBE5-4A1B-ACA9-F9DE3029770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219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C1CCA-EBE5-4A1B-ACA9-F9DE3029770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730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C1CCA-EBE5-4A1B-ACA9-F9DE3029770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801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C1CCA-EBE5-4A1B-ACA9-F9DE3029770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571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C1CCA-EBE5-4A1B-ACA9-F9DE3029770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89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C1CCA-EBE5-4A1B-ACA9-F9DE3029770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73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C1CCA-EBE5-4A1B-ACA9-F9DE3029770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473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C1CCA-EBE5-4A1B-ACA9-F9DE3029770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0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C1CCA-EBE5-4A1B-ACA9-F9DE3029770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173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C1CCA-EBE5-4A1B-ACA9-F9DE3029770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36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C1CCA-EBE5-4A1B-ACA9-F9DE3029770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78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17750D-4F99-45DA-84B2-5049E9C3A19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420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E2E78-4C4A-42ED-BC47-70FFF39FBCF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348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E2E78-4C4A-42ED-BC47-70FFF39FBCF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0412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E2E78-4C4A-42ED-BC47-70FFF39FBCF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0215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E2E78-4C4A-42ED-BC47-70FFF39FBCF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4591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E2E78-4C4A-42ED-BC47-70FFF39FBCF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8489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5E813D-DD0F-47C7-B478-DC625E8F76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350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6C49B-C0FD-4EF9-8FCF-47F08968664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4192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0CB52-2204-4310-8534-51E2309C13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93375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E2E78-4C4A-42ED-BC47-70FFF39FBCF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856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E4D9B-C3FC-4E05-8ED2-2865273377F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978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549DD-5BAC-4879-A139-3C83C1236BF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6008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F65AA5-F716-4587-BC92-3D32E5B4AC8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4803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E2E78-4C4A-42ED-BC47-70FFF39FBCF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4361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1EF816-CDC1-4C2A-B8C0-1882ACF7A3F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208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74D135-6FB6-4C6D-A196-5F93AE93DE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316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1A3A4D-DC99-44C4-ACFB-5AA12563B43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1767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E7BE2E78-4C4A-42ED-BC47-70FFF39FBCF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431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anualy.opf.slu.cz/student:zadosti:uznanipredmet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u.cz/opf/cz/disciplinarnirad" TargetMode="External"/><Relationship Id="rId7" Type="http://schemas.openxmlformats.org/officeDocument/2006/relationships/hyperlink" Target="https://www.slu.cz/opf/cz/volebnirad" TargetMode="External"/><Relationship Id="rId2" Type="http://schemas.openxmlformats.org/officeDocument/2006/relationships/hyperlink" Target="https://www.slu.cz/opf/cz/jednacira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lu.cz/opf/cz/vedeckaradajednacirad" TargetMode="External"/><Relationship Id="rId5" Type="http://schemas.openxmlformats.org/officeDocument/2006/relationships/hyperlink" Target="https://www.slu.cz/opf/cz/studijniazkusebniradphd" TargetMode="External"/><Relationship Id="rId4" Type="http://schemas.openxmlformats.org/officeDocument/2006/relationships/hyperlink" Target="https://www.slu.cz/slu/cz/file/cul/ec5992fe-f681-4031-a6fa-ac92c721121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u.cz/opf/cz/mzpokynydekana" TargetMode="External"/><Relationship Id="rId2" Type="http://schemas.openxmlformats.org/officeDocument/2006/relationships/hyperlink" Target="https://www.slu.cz/opf/cz/volebnirad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lu.cz/opf/cz/mzprikazydekana" TargetMode="External"/><Relationship Id="rId4" Type="http://schemas.openxmlformats.org/officeDocument/2006/relationships/hyperlink" Target="https://www.slu.cz/opf/cz/mzrozhodnutidekan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-25577" y="4509120"/>
            <a:ext cx="9144000" cy="187225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sz="4400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ÚVODNÍ TÝDEN</a:t>
            </a:r>
            <a:r>
              <a:rPr lang="cs-CZ" sz="4400" b="1" dirty="0">
                <a:solidFill>
                  <a:srgbClr val="00B050"/>
                </a:solidFill>
                <a:latin typeface="Arial Black" panose="020B0A04020102020204" pitchFamily="34" charset="0"/>
              </a:rPr>
              <a:t>  </a:t>
            </a:r>
            <a:r>
              <a:rPr lang="cs-CZ" sz="4400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KE STUDIU </a:t>
            </a:r>
          </a:p>
          <a:p>
            <a:pPr algn="ctr" eaLnBrk="1" hangingPunct="1">
              <a:buFontTx/>
              <a:buNone/>
            </a:pPr>
            <a:r>
              <a:rPr lang="cs-CZ" sz="4400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NA OPF</a:t>
            </a:r>
            <a:endParaRPr lang="cs-CZ" sz="4400" b="1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32656"/>
            <a:ext cx="4701374" cy="36670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95536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Zápočet, zkouška</a:t>
            </a:r>
            <a:br>
              <a:rPr lang="cs-CZ" sz="40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Čl. 9, 10 SZŘ</a:t>
            </a:r>
            <a:endParaRPr lang="cs-CZ" sz="4000" b="1" dirty="0">
              <a:solidFill>
                <a:srgbClr val="00B05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8" y="1916832"/>
            <a:ext cx="8210874" cy="4124531"/>
          </a:xfrm>
        </p:spPr>
        <p:txBody>
          <a:bodyPr>
            <a:normAutofit/>
          </a:bodyPr>
          <a:lstStyle/>
          <a:p>
            <a:r>
              <a:rPr lang="cs-CZ" sz="2400" dirty="0" smtClean="0"/>
              <a:t>Studentovi, kterému nebylo ani v opravném termínu udělen zápočet či nevykonal zkoušku, </a:t>
            </a:r>
            <a:r>
              <a:rPr lang="cs-CZ" sz="2400" dirty="0" smtClean="0">
                <a:solidFill>
                  <a:srgbClr val="FF0000"/>
                </a:solidFill>
              </a:rPr>
              <a:t>má právo na konání druhé opravné zkoušky (určí vyučující),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druhý opravný termín u </a:t>
            </a:r>
            <a:r>
              <a:rPr lang="cs-CZ" sz="2400" b="1" dirty="0" smtClean="0">
                <a:solidFill>
                  <a:srgbClr val="FF0000"/>
                </a:solidFill>
              </a:rPr>
              <a:t>opakovaně registrovaného předmětu je před tříčlennou komisí,</a:t>
            </a:r>
          </a:p>
          <a:p>
            <a:r>
              <a:rPr lang="cs-CZ" sz="2400" dirty="0" smtClean="0"/>
              <a:t>Student má právo se ze stanoveného termínu zápočtu či zkoušky do 24 hodin předem omluvit, ze závažných důvodů i dodatečně, nejpozději do pátého dne !!!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48862"/>
            <a:ext cx="1892144" cy="1263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566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6633785" cy="1525736"/>
          </a:xfrm>
        </p:spPr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Hodnocení a celkové hodnocení studia</a:t>
            </a:r>
            <a:endParaRPr lang="cs-CZ" b="1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420234"/>
              </p:ext>
            </p:extLst>
          </p:nvPr>
        </p:nvGraphicFramePr>
        <p:xfrm>
          <a:off x="609600" y="2924944"/>
          <a:ext cx="6986735" cy="31683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2637">
                  <a:extLst>
                    <a:ext uri="{9D8B030D-6E8A-4147-A177-3AD203B41FA5}">
                      <a16:colId xmlns:a16="http://schemas.microsoft.com/office/drawing/2014/main" val="1474807560"/>
                    </a:ext>
                  </a:extLst>
                </a:gridCol>
                <a:gridCol w="3349612">
                  <a:extLst>
                    <a:ext uri="{9D8B030D-6E8A-4147-A177-3AD203B41FA5}">
                      <a16:colId xmlns:a16="http://schemas.microsoft.com/office/drawing/2014/main" val="1936048712"/>
                    </a:ext>
                  </a:extLst>
                </a:gridCol>
                <a:gridCol w="1994486">
                  <a:extLst>
                    <a:ext uri="{9D8B030D-6E8A-4147-A177-3AD203B41FA5}">
                      <a16:colId xmlns:a16="http://schemas.microsoft.com/office/drawing/2014/main" val="2126284268"/>
                    </a:ext>
                  </a:extLst>
                </a:gridCol>
              </a:tblGrid>
              <a:tr h="456410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  <a:latin typeface="Arial Black" panose="020B0A04020102020204" pitchFamily="34" charset="0"/>
                        </a:rPr>
                        <a:t>Stupeň ECTS</a:t>
                      </a:r>
                      <a:endParaRPr lang="cs-CZ" sz="1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  <a:latin typeface="Arial Black" panose="020B0A04020102020204" pitchFamily="34" charset="0"/>
                        </a:rPr>
                        <a:t>Slovní vyjádření</a:t>
                      </a:r>
                      <a:endParaRPr lang="cs-CZ" sz="1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  <a:latin typeface="Arial Black" panose="020B0A04020102020204" pitchFamily="34" charset="0"/>
                        </a:rPr>
                        <a:t>Číselné vyjádření</a:t>
                      </a:r>
                      <a:endParaRPr lang="cs-CZ" sz="14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22968853"/>
                  </a:ext>
                </a:extLst>
              </a:tr>
              <a:tr h="451106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  <a:latin typeface="Arial Black" panose="020B0A04020102020204" pitchFamily="34" charset="0"/>
                        </a:rPr>
                        <a:t>A</a:t>
                      </a:r>
                      <a:endParaRPr lang="cs-CZ" sz="14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  <a:latin typeface="Arial Black" panose="020B0A04020102020204" pitchFamily="34" charset="0"/>
                        </a:rPr>
                        <a:t>Výborně/</a:t>
                      </a:r>
                      <a:r>
                        <a:rPr lang="cs-CZ" sz="1400" dirty="0" err="1">
                          <a:effectLst/>
                          <a:latin typeface="Arial Black" panose="020B0A04020102020204" pitchFamily="34" charset="0"/>
                        </a:rPr>
                        <a:t>Excellent</a:t>
                      </a:r>
                      <a:r>
                        <a:rPr lang="cs-CZ" sz="1400" dirty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endParaRPr lang="cs-CZ" sz="1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cs-CZ" sz="14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7512334"/>
                  </a:ext>
                </a:extLst>
              </a:tr>
              <a:tr h="451106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  <a:latin typeface="Arial Black" panose="020B0A04020102020204" pitchFamily="34" charset="0"/>
                        </a:rPr>
                        <a:t>B</a:t>
                      </a:r>
                      <a:endParaRPr lang="cs-CZ" sz="14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  <a:latin typeface="Arial Black" panose="020B0A04020102020204" pitchFamily="34" charset="0"/>
                        </a:rPr>
                        <a:t>Velmi dobře/Very </a:t>
                      </a:r>
                      <a:r>
                        <a:rPr lang="cs-CZ" sz="1400" dirty="0" err="1">
                          <a:effectLst/>
                          <a:latin typeface="Arial Black" panose="020B0A04020102020204" pitchFamily="34" charset="0"/>
                        </a:rPr>
                        <a:t>good</a:t>
                      </a:r>
                      <a:r>
                        <a:rPr lang="cs-CZ" sz="1400" dirty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endParaRPr lang="cs-CZ" sz="1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  <a:latin typeface="Arial Black" panose="020B0A04020102020204" pitchFamily="34" charset="0"/>
                        </a:rPr>
                        <a:t>1,5</a:t>
                      </a:r>
                      <a:endParaRPr lang="cs-CZ" sz="1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385922"/>
                  </a:ext>
                </a:extLst>
              </a:tr>
              <a:tr h="451106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  <a:latin typeface="Arial Black" panose="020B0A04020102020204" pitchFamily="34" charset="0"/>
                        </a:rPr>
                        <a:t>C</a:t>
                      </a:r>
                      <a:endParaRPr lang="cs-CZ" sz="14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  <a:latin typeface="Arial Black" panose="020B0A04020102020204" pitchFamily="34" charset="0"/>
                        </a:rPr>
                        <a:t>Dobře/Good </a:t>
                      </a:r>
                      <a:endParaRPr lang="cs-CZ" sz="14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cs-CZ" sz="1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5630719"/>
                  </a:ext>
                </a:extLst>
              </a:tr>
              <a:tr h="451106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  <a:latin typeface="Arial Black" panose="020B0A04020102020204" pitchFamily="34" charset="0"/>
                        </a:rPr>
                        <a:t>D</a:t>
                      </a:r>
                      <a:endParaRPr lang="cs-CZ" sz="14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  <a:latin typeface="Arial Black" panose="020B0A04020102020204" pitchFamily="34" charset="0"/>
                        </a:rPr>
                        <a:t>Uspokojivě/Satisfactory </a:t>
                      </a:r>
                      <a:endParaRPr lang="cs-CZ" sz="14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  <a:latin typeface="Arial Black" panose="020B0A04020102020204" pitchFamily="34" charset="0"/>
                        </a:rPr>
                        <a:t>2,5</a:t>
                      </a:r>
                      <a:endParaRPr lang="cs-CZ" sz="1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0574846"/>
                  </a:ext>
                </a:extLst>
              </a:tr>
              <a:tr h="451106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  <a:latin typeface="Arial Black" panose="020B0A04020102020204" pitchFamily="34" charset="0"/>
                        </a:rPr>
                        <a:t>E</a:t>
                      </a:r>
                      <a:endParaRPr lang="cs-CZ" sz="1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  <a:latin typeface="Arial Black" panose="020B0A04020102020204" pitchFamily="34" charset="0"/>
                        </a:rPr>
                        <a:t>Dostatečně/Sufficient </a:t>
                      </a:r>
                      <a:endParaRPr lang="cs-CZ" sz="14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  <a:endParaRPr lang="cs-CZ" sz="1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6668160"/>
                  </a:ext>
                </a:extLst>
              </a:tr>
              <a:tr h="456410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  <a:latin typeface="Arial Black" panose="020B0A04020102020204" pitchFamily="34" charset="0"/>
                        </a:rPr>
                        <a:t>F</a:t>
                      </a:r>
                      <a:endParaRPr lang="cs-CZ" sz="1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  <a:latin typeface="Arial Black" panose="020B0A04020102020204" pitchFamily="34" charset="0"/>
                        </a:rPr>
                        <a:t>Nedostatečně/Unsatisfactory</a:t>
                      </a:r>
                      <a:endParaRPr lang="cs-CZ" sz="14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  <a:endParaRPr lang="cs-CZ" sz="1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9808449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 rot="10800000" flipV="1">
            <a:off x="539552" y="1698217"/>
            <a:ext cx="8136904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Hodnocení a celkové hodnocení studia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Výsledek zkoušky nebo části státní závěrečné zkoušky je klasifikován podle stupnice   ECTS: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48862"/>
            <a:ext cx="1892144" cy="1263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716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628800"/>
            <a:ext cx="8516880" cy="4968552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sz="2800" dirty="0" smtClean="0">
                <a:ln w="0">
                  <a:solidFill>
                    <a:srgbClr val="0070C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3"/>
              </a:rPr>
              <a:t>https</a:t>
            </a:r>
            <a:r>
              <a:rPr lang="cs-CZ" sz="2800" dirty="0">
                <a:ln w="0">
                  <a:solidFill>
                    <a:srgbClr val="0070C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3"/>
              </a:rPr>
              <a:t>://manualy.opf.slu.cz/student:zadosti:uznanipredmetu </a:t>
            </a:r>
            <a:endParaRPr lang="cs-CZ" sz="2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sz="2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Absolvování </a:t>
            </a:r>
            <a:r>
              <a:rPr lang="cs-CZ" sz="2600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předmětu do 5 let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sz="2600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Absolventi </a:t>
            </a:r>
            <a:r>
              <a:rPr lang="cs-CZ" sz="2600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si neuznávají předměty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sz="26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Uznávají se předměty nikoliv státní závěrečná zkouška nebo kvalifikační práce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sz="2600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Žádost </a:t>
            </a:r>
            <a:r>
              <a:rPr lang="cs-CZ" sz="2600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musí být kladně posouzena vedoucím příslušné katedry, garantem…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sz="26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Zápočty a zkoušky uznané na základě písemné žádosti se započítávají do počtu 40 kreditů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8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Nadpis 5"/>
          <p:cNvSpPr txBox="1">
            <a:spLocks/>
          </p:cNvSpPr>
          <p:nvPr/>
        </p:nvSpPr>
        <p:spPr>
          <a:xfrm>
            <a:off x="0" y="148862"/>
            <a:ext cx="7236296" cy="1334935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000" b="1" dirty="0" smtClean="0">
                <a:solidFill>
                  <a:srgbClr val="307871"/>
                </a:solidFill>
                <a:latin typeface="Arial Black" panose="020B0A04020102020204" pitchFamily="34" charset="0"/>
              </a:rPr>
              <a:t>UZNÁVÁNÍ PŘEDMĚTŮ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000" b="1" dirty="0" smtClean="0">
                <a:solidFill>
                  <a:srgbClr val="307871"/>
                </a:solidFill>
                <a:latin typeface="Arial Black" panose="020B0A04020102020204" pitchFamily="34" charset="0"/>
              </a:rPr>
              <a:t>Čl. 18 SZŘ</a:t>
            </a:r>
            <a:endParaRPr lang="cs-CZ" sz="4000" b="1" dirty="0" smtClean="0">
              <a:solidFill>
                <a:srgbClr val="307871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48862"/>
            <a:ext cx="1892144" cy="1335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17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481929"/>
            <a:ext cx="8642350" cy="504056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Podání žádosti: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dní před zahájením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roku nebo 10 dní před zahájením výuky do semestru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Žádost musí mít relevantní důvody pro přerušení studia</a:t>
            </a:r>
            <a:endParaRPr lang="cs-CZ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době přerušení studia není osoba studentem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Studentka má právo na přerušení vždy v souvislosti s těhotenstvím, porodem či rodičovství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Nelze přerušit: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1. ročníku studia (jen ze závažných soc. či zdravotních důvodů).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případě, že student splnil všechny zapsané předměty studijního plánu.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8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Nadpis 5"/>
          <p:cNvSpPr txBox="1">
            <a:spLocks/>
          </p:cNvSpPr>
          <p:nvPr/>
        </p:nvSpPr>
        <p:spPr>
          <a:xfrm>
            <a:off x="-180528" y="148862"/>
            <a:ext cx="7466032" cy="133306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000" b="1" dirty="0" smtClean="0">
                <a:solidFill>
                  <a:srgbClr val="307871"/>
                </a:solidFill>
                <a:latin typeface="Arial Black" panose="020B0A04020102020204" pitchFamily="34" charset="0"/>
              </a:rPr>
              <a:t>PŘERUŠENÍ STUDIA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000" b="1" dirty="0" smtClean="0">
                <a:solidFill>
                  <a:srgbClr val="307871"/>
                </a:solidFill>
                <a:latin typeface="Arial Black" panose="020B0A04020102020204" pitchFamily="34" charset="0"/>
              </a:rPr>
              <a:t>Čl. 19 SZŘ 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48862"/>
            <a:ext cx="1892144" cy="1335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678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687788"/>
            <a:ext cx="8858374" cy="4176464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tudent nemá k datu zahájení výuky zaevidován žádný předmět v ZS 1. ročníku</a:t>
            </a:r>
          </a:p>
          <a:p>
            <a:pPr marL="0" indent="0" algn="just">
              <a:buNone/>
            </a:pP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tudent nemá do 2 týdnů od zahájení výuky v LS prvního roku studia evidovány předměty s minim. ohodnocením 40 </a:t>
            </a: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kr.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 k datu kontroly za předchozí </a:t>
            </a: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rok nezískal  kredity za kterýkoliv opakovaně zapsaný předmět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 dalších jiných případech čl. 20 odst. 3 – přečíst za DÚ !!!</a:t>
            </a:r>
          </a:p>
          <a:p>
            <a:pPr marL="0" indent="0" algn="just">
              <a:buNone/>
            </a:pP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Nadpis 5"/>
          <p:cNvSpPr txBox="1">
            <a:spLocks/>
          </p:cNvSpPr>
          <p:nvPr/>
        </p:nvSpPr>
        <p:spPr>
          <a:xfrm>
            <a:off x="323528" y="338515"/>
            <a:ext cx="6912768" cy="1145282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UKONČENÍ STUDA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Čl. 20 odst. 3 </a:t>
            </a:r>
            <a:r>
              <a:rPr lang="cs-CZ" sz="36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a) - </a:t>
            </a:r>
            <a:r>
              <a:rPr lang="cs-CZ" sz="36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k) SŽŘ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48862"/>
            <a:ext cx="1892144" cy="1335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16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7704" y="539784"/>
            <a:ext cx="6589199" cy="1280890"/>
          </a:xfrm>
        </p:spPr>
        <p:txBody>
          <a:bodyPr>
            <a:normAutofit/>
          </a:bodyPr>
          <a:lstStyle/>
          <a:p>
            <a:r>
              <a:rPr lang="cs-CZ" sz="6000" b="1" dirty="0" smtClean="0">
                <a:solidFill>
                  <a:srgbClr val="307871"/>
                </a:solidFill>
                <a:latin typeface="Times New Roman"/>
              </a:rPr>
              <a:t>Stipendia </a:t>
            </a:r>
            <a:endParaRPr lang="cs-CZ" sz="6000" b="1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2348880"/>
            <a:ext cx="7416823" cy="3816424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None/>
            </a:pPr>
            <a:r>
              <a:rPr lang="cs-CZ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STIPENDIJNÍ </a:t>
            </a:r>
            <a:r>
              <a:rPr lang="cs-CZ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PROGRAMY REKTORA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https://www.slu.cz/slu/cz/studijnioddelenistipendijniprogramy</a:t>
            </a:r>
            <a:endParaRPr lang="cs-CZ" sz="28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cs-CZ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 STIPENDIA</a:t>
            </a:r>
            <a:endParaRPr lang="cs-CZ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PROSPĚCHOVÁ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UBYTOVACÍ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MIMOŘÁDNÁ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983" y="404664"/>
            <a:ext cx="1728192" cy="1416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191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09006"/>
            <a:ext cx="7560840" cy="177983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cs-CZ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cs-CZ" sz="4900" b="1" dirty="0">
                <a:solidFill>
                  <a:srgbClr val="307871"/>
                </a:solidFill>
                <a:latin typeface="Arial Black" panose="020B0A04020102020204" pitchFamily="34" charset="0"/>
              </a:rPr>
              <a:t>POPLATKY ZA STUDIUM </a:t>
            </a:r>
            <a:r>
              <a:rPr lang="cs-CZ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cs-CZ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cs-CZ" sz="28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844824"/>
            <a:ext cx="8712968" cy="4247877"/>
          </a:xfrm>
        </p:spPr>
        <p:txBody>
          <a:bodyPr>
            <a:normAutofit fontScale="92500" lnSpcReduction="10000"/>
          </a:bodyPr>
          <a:lstStyle/>
          <a:p>
            <a:pPr marL="3200400" lvl="7" indent="0">
              <a:buNone/>
            </a:pPr>
            <a:endParaRPr lang="cs-CZ" sz="2800" b="1" dirty="0" smtClean="0"/>
          </a:p>
          <a:p>
            <a:pPr marL="0" indent="0" algn="just" eaLnBrk="1" hangingPunct="1">
              <a:buNone/>
            </a:pPr>
            <a:r>
              <a:rPr lang="cs-CZ" sz="2800" b="1" dirty="0" smtClean="0"/>
              <a:t>Dle </a:t>
            </a:r>
            <a:r>
              <a:rPr lang="cs-CZ" sz="2800" b="1" dirty="0" smtClean="0">
                <a:solidFill>
                  <a:srgbClr val="C00000"/>
                </a:solidFill>
              </a:rPr>
              <a:t>VŠ zákona § 58 odst. 3 - </a:t>
            </a:r>
            <a:r>
              <a:rPr lang="cs-CZ" sz="2800" b="1" dirty="0" smtClean="0"/>
              <a:t>studuje-li student ve studijním programu déle, než je standardní doba studia zvětšená o 1 rok v </a:t>
            </a:r>
            <a:r>
              <a:rPr lang="cs-CZ" sz="2800" b="1" dirty="0" err="1" smtClean="0"/>
              <a:t>bak</a:t>
            </a:r>
            <a:r>
              <a:rPr lang="cs-CZ" sz="2800" b="1" dirty="0" smtClean="0"/>
              <a:t>. nebo </a:t>
            </a:r>
            <a:r>
              <a:rPr lang="cs-CZ" sz="2800" b="1" dirty="0" err="1" smtClean="0"/>
              <a:t>mag</a:t>
            </a:r>
            <a:r>
              <a:rPr lang="cs-CZ" sz="2800" b="1" dirty="0" smtClean="0"/>
              <a:t>. studijním programu, stanoví mu vysoká škola poplatek za NADSTANDARDNÍ DOBU STUDIA.</a:t>
            </a:r>
          </a:p>
          <a:p>
            <a:pPr marL="0" indent="0" eaLnBrk="1" hangingPunct="1">
              <a:buNone/>
            </a:pPr>
            <a:endParaRPr lang="cs-CZ" sz="2400" dirty="0" smtClean="0"/>
          </a:p>
          <a:p>
            <a:pPr algn="ctr" eaLnBrk="1" hangingPunct="1"/>
            <a:r>
              <a:rPr lang="cs-CZ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POPLATEK ZA NADSTANDARDNÍ DOBU STUDIA PRO AK. ROK 2019/2020 – 12.200, - Kč </a:t>
            </a:r>
          </a:p>
          <a:p>
            <a:pPr marL="0" indent="0" algn="ctr" eaLnBrk="1" hangingPunct="1">
              <a:buNone/>
            </a:pPr>
            <a:r>
              <a:rPr lang="cs-CZ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(§ 58 odst. 3 VŠ zákona)</a:t>
            </a:r>
            <a:endParaRPr lang="cs-CZ" sz="2400" dirty="0"/>
          </a:p>
          <a:p>
            <a:pPr eaLnBrk="1" hangingPunct="1"/>
            <a:endParaRPr lang="cs-CZ" sz="2400" dirty="0"/>
          </a:p>
          <a:p>
            <a:pPr eaLnBrk="1" hangingPunct="1"/>
            <a:endParaRPr lang="cs-CZ" sz="2400" dirty="0" smtClean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983" y="404664"/>
            <a:ext cx="1728192" cy="1416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25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12576" y="4581128"/>
            <a:ext cx="9144000" cy="1296144"/>
          </a:xfrm>
        </p:spPr>
        <p:txBody>
          <a:bodyPr/>
          <a:lstStyle/>
          <a:p>
            <a:pPr eaLnBrk="1" hangingPunct="1"/>
            <a:r>
              <a:rPr lang="cs-CZ" sz="3600" b="1" dirty="0" smtClean="0"/>
              <a:t>      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  přeje  hodně úspěchů.</a:t>
            </a:r>
            <a:r>
              <a:rPr lang="cs-CZ" sz="3600" b="1" dirty="0" smtClean="0"/>
              <a:t>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76672"/>
            <a:ext cx="4701374" cy="36670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ástupný symbol pro obsah 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690" y="1844675"/>
            <a:ext cx="7560469" cy="5040313"/>
          </a:xfrm>
        </p:spPr>
      </p:pic>
      <p:sp>
        <p:nvSpPr>
          <p:cNvPr id="4" name="Nadpis 5"/>
          <p:cNvSpPr txBox="1">
            <a:spLocks/>
          </p:cNvSpPr>
          <p:nvPr/>
        </p:nvSpPr>
        <p:spPr>
          <a:xfrm>
            <a:off x="179512" y="411510"/>
            <a:ext cx="7776864" cy="1289298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dirty="0" smtClean="0">
                <a:solidFill>
                  <a:srgbClr val="307871"/>
                </a:solidFill>
                <a:latin typeface="Arial Black" panose="020B0A04020102020204" pitchFamily="34" charset="0"/>
              </a:rPr>
              <a:t>Oddělení pro studijní a sociální záležitosti – A106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48862"/>
            <a:ext cx="1892144" cy="1335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19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0"/>
            <a:ext cx="6768752" cy="1124744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VNITŘNÍ PŘEDPISY DLE STATUTU</a:t>
            </a:r>
            <a:endParaRPr lang="cs-CZ" b="1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9065" y="5345832"/>
            <a:ext cx="6733255" cy="4707904"/>
          </a:xfrm>
        </p:spPr>
        <p:txBody>
          <a:bodyPr/>
          <a:lstStyle/>
          <a:p>
            <a:pPr algn="ctr"/>
            <a:endParaRPr lang="cs-CZ" sz="2000" b="1" dirty="0" smtClean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cs-CZ" sz="3200" b="1" dirty="0" smtClean="0">
              <a:latin typeface="Arial Black" panose="020B0A04020102020204" pitchFamily="34" charset="0"/>
            </a:endParaRPr>
          </a:p>
          <a:p>
            <a:pPr algn="ctr"/>
            <a:endParaRPr lang="cs-CZ" sz="3200" b="1" dirty="0" smtClean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cs-CZ" b="1" dirty="0" smtClean="0">
              <a:latin typeface="Arial Black" panose="020B0A040201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30629" y="1052736"/>
            <a:ext cx="8185787" cy="6363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cs-CZ" altLang="cs-CZ" sz="2800" i="0" u="none" strike="noStrike" normalizeH="0" baseline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hlinkClick r:id="rId2"/>
              </a:rPr>
              <a:t>Jednací řád AS</a:t>
            </a:r>
            <a:r>
              <a:rPr kumimoji="0" lang="cs-CZ" altLang="cs-CZ" sz="2800" i="0" u="none" strike="noStrike" normalizeH="0" baseline="0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hlinkClick r:id="rId2"/>
              </a:rPr>
              <a:t> </a:t>
            </a:r>
            <a:r>
              <a:rPr kumimoji="0" lang="cs-CZ" altLang="cs-CZ" sz="2800" i="0" u="none" strike="noStrike" normalizeH="0" baseline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hlinkClick r:id="rId2"/>
              </a:rPr>
              <a:t>SU OPF</a:t>
            </a:r>
            <a:br>
              <a:rPr kumimoji="0" lang="cs-CZ" altLang="cs-CZ" sz="2800" i="0" u="none" strike="noStrike" normalizeH="0" baseline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hlinkClick r:id="rId2"/>
              </a:rPr>
            </a:br>
            <a:endParaRPr kumimoji="0" lang="cs-CZ" altLang="cs-CZ" sz="2800" i="0" u="none" strike="noStrike" normalizeH="0" baseline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cs-CZ" altLang="cs-CZ" sz="2800" i="0" u="none" strike="noStrike" normalizeH="0" baseline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hlinkClick r:id="rId3"/>
              </a:rPr>
              <a:t>Disciplinární řád pro studenty SU OPF</a:t>
            </a:r>
            <a:br>
              <a:rPr kumimoji="0" lang="cs-CZ" altLang="cs-CZ" sz="2800" i="0" u="none" strike="noStrike" normalizeH="0" baseline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hlinkClick r:id="rId3"/>
              </a:rPr>
            </a:br>
            <a:endParaRPr kumimoji="0" lang="cs-CZ" altLang="cs-CZ" sz="2800" i="0" u="none" strike="noStrike" normalizeH="0" baseline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cs-CZ" altLang="cs-CZ" sz="2800" i="0" u="none" strike="noStrike" normalizeH="0" baseline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hlinkClick r:id="rId4"/>
              </a:rPr>
              <a:t>Studijní a zkušební řád bakalářských a magisterských studijních programů</a:t>
            </a:r>
            <a:br>
              <a:rPr kumimoji="0" lang="cs-CZ" altLang="cs-CZ" sz="2800" i="0" u="none" strike="noStrike" normalizeH="0" baseline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hlinkClick r:id="rId4"/>
              </a:rPr>
            </a:br>
            <a:endParaRPr kumimoji="0" lang="cs-CZ" altLang="cs-CZ" sz="2800" i="0" u="none" strike="noStrike" normalizeH="0" baseline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cs-CZ" altLang="cs-CZ" sz="2800" i="0" u="none" strike="noStrike" normalizeH="0" baseline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hlinkClick r:id="rId5"/>
              </a:rPr>
              <a:t>Studijní a zkušební řád doktorských studijních programů</a:t>
            </a:r>
            <a:br>
              <a:rPr kumimoji="0" lang="cs-CZ" altLang="cs-CZ" sz="2800" i="0" u="none" strike="noStrike" normalizeH="0" baseline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hlinkClick r:id="rId5"/>
              </a:rPr>
            </a:br>
            <a:endParaRPr kumimoji="0" lang="cs-CZ" altLang="cs-CZ" sz="2800" i="0" u="none" strike="noStrike" normalizeH="0" baseline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cs-CZ" altLang="cs-CZ" sz="2800" i="0" u="none" strike="noStrike" normalizeH="0" baseline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hlinkClick r:id="rId6"/>
              </a:rPr>
              <a:t>Jednací řád vědecké rady SU OPF</a:t>
            </a:r>
            <a:br>
              <a:rPr kumimoji="0" lang="cs-CZ" altLang="cs-CZ" sz="2800" i="0" u="none" strike="noStrike" normalizeH="0" baseline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hlinkClick r:id="rId6"/>
              </a:rPr>
            </a:br>
            <a:endParaRPr kumimoji="0" lang="cs-CZ" altLang="cs-CZ" sz="2800" i="0" u="none" strike="noStrike" normalizeH="0" baseline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cs-CZ" altLang="cs-CZ" sz="2800" i="0" u="none" strike="noStrike" normalizeH="0" baseline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hlinkClick r:id="rId7"/>
              </a:rPr>
              <a:t>Volební řád AS SU OPF</a:t>
            </a:r>
            <a:br>
              <a:rPr kumimoji="0" lang="cs-CZ" altLang="cs-CZ" sz="2800" i="0" u="none" strike="noStrike" normalizeH="0" baseline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hlinkClick r:id="rId7"/>
              </a:rPr>
            </a:br>
            <a:endParaRPr kumimoji="0" lang="cs-CZ" altLang="cs-CZ" sz="2800" i="0" u="none" strike="noStrike" normalizeH="0" baseline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700" b="1" i="0" u="none" strike="noStrike" normalizeH="0" baseline="0" dirty="0" smtClean="0">
              <a:ln/>
              <a:solidFill>
                <a:schemeClr val="accent3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1" i="0" u="none" strike="noStrike" normalizeH="0" baseline="0" dirty="0" smtClean="0">
              <a:ln/>
              <a:solidFill>
                <a:schemeClr val="accent3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229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7" y="332656"/>
            <a:ext cx="6768752" cy="1440160"/>
          </a:xfrm>
        </p:spPr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VNITŘNÍ NORMY</a:t>
            </a:r>
            <a:endParaRPr lang="cs-CZ" b="1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9065" y="5345832"/>
            <a:ext cx="6733255" cy="4707904"/>
          </a:xfrm>
        </p:spPr>
        <p:txBody>
          <a:bodyPr/>
          <a:lstStyle/>
          <a:p>
            <a:pPr algn="ctr"/>
            <a:endParaRPr lang="cs-CZ" sz="2000" b="1" dirty="0" smtClean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cs-CZ" sz="3200" b="1" dirty="0" smtClean="0">
              <a:latin typeface="Arial Black" panose="020B0A04020102020204" pitchFamily="34" charset="0"/>
            </a:endParaRPr>
          </a:p>
          <a:p>
            <a:pPr algn="ctr"/>
            <a:endParaRPr lang="cs-CZ" sz="3200" b="1" dirty="0" smtClean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cs-CZ" b="1" dirty="0" smtClean="0">
              <a:latin typeface="Arial Black" panose="020B0A040201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39552" y="1556792"/>
            <a:ext cx="6480720" cy="370870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/>
            </a:r>
            <a:br>
              <a:rPr kumimoji="0" lang="cs-CZ" alt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</a:br>
            <a:endParaRPr kumimoji="0" lang="cs-CZ" altLang="cs-CZ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Pokyny děkana</a:t>
            </a:r>
            <a:br>
              <a:rPr kumimoji="0" lang="cs-CZ" altLang="cs-CZ" sz="3600" b="0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</a:br>
            <a:endParaRPr kumimoji="0" lang="cs-CZ" altLang="cs-CZ" sz="3600" b="0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/>
              </a:rPr>
              <a:t>Rozhodnutí děkana</a:t>
            </a:r>
            <a:br>
              <a:rPr kumimoji="0" lang="cs-CZ" altLang="cs-CZ" sz="3600" b="0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/>
              </a:rPr>
            </a:br>
            <a:endParaRPr kumimoji="0" lang="cs-CZ" altLang="cs-CZ" sz="3600" b="0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5"/>
              </a:rPr>
              <a:t>Příkazy děkana</a:t>
            </a:r>
            <a:endParaRPr kumimoji="0" lang="cs-CZ" altLang="cs-CZ" sz="3600" b="0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729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531408"/>
            <a:ext cx="8642350" cy="504056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MANUÁL  PRO STUDENTY – webový průvodce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studiem na </a:t>
            </a:r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OPF</a:t>
            </a:r>
            <a:endParaRPr lang="cs-CZ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Formuláře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žádostí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SZZ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Individuální studijní plán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Uznání zápočtů a zkoušek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Přerušení studia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Nadpis 5"/>
          <p:cNvSpPr txBox="1">
            <a:spLocks/>
          </p:cNvSpPr>
          <p:nvPr/>
        </p:nvSpPr>
        <p:spPr>
          <a:xfrm>
            <a:off x="179512" y="195486"/>
            <a:ext cx="7560840" cy="1145282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dirty="0" smtClean="0">
                <a:solidFill>
                  <a:srgbClr val="307871"/>
                </a:solidFill>
                <a:latin typeface="Arial Black" panose="020B0A04020102020204" pitchFamily="34" charset="0"/>
              </a:rPr>
              <a:t>FORMULÁŘE PRO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dirty="0" smtClean="0">
                <a:solidFill>
                  <a:srgbClr val="307871"/>
                </a:solidFill>
                <a:latin typeface="Arial Black" panose="020B0A04020102020204" pitchFamily="34" charset="0"/>
              </a:rPr>
              <a:t>STUDENTY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48862"/>
            <a:ext cx="1892144" cy="1335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36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556792"/>
            <a:ext cx="8642350" cy="504056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cs-CZ" sz="28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Vychází z principů Evropského systému převodu kreditů ECTS (</a:t>
            </a:r>
            <a:r>
              <a:rPr lang="cs-CZ" sz="28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cs-CZ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</a:t>
            </a:r>
            <a:r>
              <a:rPr lang="cs-CZ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Transfer </a:t>
            </a:r>
            <a:r>
              <a:rPr lang="cs-CZ" sz="28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cs-CZ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Každý předmět ve studijním plánu má přidělen určitý počet kreditů, který vyjadřuje míru studijní zátěže.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Standardní tempo je 30 kreditů za semestr, 60 za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rok.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8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8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Nadpis 5"/>
          <p:cNvSpPr txBox="1">
            <a:spLocks/>
          </p:cNvSpPr>
          <p:nvPr/>
        </p:nvSpPr>
        <p:spPr>
          <a:xfrm>
            <a:off x="179512" y="188640"/>
            <a:ext cx="6912768" cy="1145282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dirty="0" smtClean="0">
                <a:solidFill>
                  <a:srgbClr val="307871"/>
                </a:solidFill>
                <a:latin typeface="Arial Black" panose="020B0A04020102020204" pitchFamily="34" charset="0"/>
              </a:rPr>
              <a:t>KREDITNÍ SYSTÉM „ECTS“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48862"/>
            <a:ext cx="1892144" cy="1335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79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556792"/>
            <a:ext cx="8642350" cy="504056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plánu tvoří seznam jednotlivých předmětů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8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POVINNÉ – SE STATUTEM „A“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POVINNĚ VOLITELNÉ – SE STATUTEM „B“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VOLITELNÉ – SE STATUTEM „C“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Osobní studijní plán si tvoří student samostatně pro daný semestr, řídí se pokyny děkana – Pokyn děkana na rozvrhové akce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Nadpis 5"/>
          <p:cNvSpPr txBox="1">
            <a:spLocks/>
          </p:cNvSpPr>
          <p:nvPr/>
        </p:nvSpPr>
        <p:spPr>
          <a:xfrm>
            <a:off x="179512" y="195486"/>
            <a:ext cx="6912768" cy="1145282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dirty="0" smtClean="0">
                <a:solidFill>
                  <a:srgbClr val="307871"/>
                </a:solidFill>
                <a:latin typeface="Arial Black" panose="020B0A04020102020204" pitchFamily="34" charset="0"/>
              </a:rPr>
              <a:t>STUDIJNÍ PLÁN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48862"/>
            <a:ext cx="1892144" cy="1335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178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556792"/>
            <a:ext cx="8642350" cy="504056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možňuje výjimky  z respektování pravidel</a:t>
            </a:r>
            <a:endParaRPr lang="cs-CZ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Zvláště nadaní studenti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Rodiče pečující o dítě do 4 let věku, po dobu mateřské – právo na prodloužení lhůt pro plnění studijních povinností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Studenti se specificky vzdělávacími potřebami (pohybové, chronické, SPU či jiné postižení)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Studenti, kteří reprezentují ČR ve sportovním odvětví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8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8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Nadpis 5"/>
          <p:cNvSpPr txBox="1">
            <a:spLocks/>
          </p:cNvSpPr>
          <p:nvPr/>
        </p:nvSpPr>
        <p:spPr>
          <a:xfrm>
            <a:off x="179512" y="195486"/>
            <a:ext cx="6912768" cy="1145282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dirty="0" smtClean="0">
                <a:solidFill>
                  <a:srgbClr val="307871"/>
                </a:solidFill>
                <a:latin typeface="Arial Black" panose="020B0A04020102020204" pitchFamily="34" charset="0"/>
              </a:rPr>
              <a:t>INDIVIDUÁLNÍ STUDIJNÍ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dirty="0" smtClean="0">
                <a:solidFill>
                  <a:srgbClr val="307871"/>
                </a:solidFill>
                <a:latin typeface="Arial Black" panose="020B0A04020102020204" pitchFamily="34" charset="0"/>
              </a:rPr>
              <a:t>PLÁN Čl. 5 odst. 5 SZŘ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3600" b="1" dirty="0" smtClean="0">
              <a:solidFill>
                <a:srgbClr val="307871"/>
              </a:solidFill>
              <a:latin typeface="Times New Roman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3600" b="1" dirty="0" smtClean="0">
              <a:solidFill>
                <a:srgbClr val="307871"/>
              </a:solidFill>
              <a:latin typeface="Times New Roman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48862"/>
            <a:ext cx="1892144" cy="1335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908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556792"/>
            <a:ext cx="8229600" cy="1584176"/>
          </a:xfrm>
        </p:spPr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Formy vzdělávací činnosti</a:t>
            </a:r>
            <a:br>
              <a:rPr lang="cs-CZ" b="1" dirty="0" smtClean="0">
                <a:solidFill>
                  <a:srgbClr val="00B05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cs-CZ" b="1" dirty="0" smtClean="0">
                <a:solidFill>
                  <a:srgbClr val="00B05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Čl. 7 odst. 3</a:t>
            </a:r>
            <a:endParaRPr lang="cs-CZ" b="1" dirty="0">
              <a:solidFill>
                <a:srgbClr val="00B05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3573016"/>
            <a:ext cx="8147248" cy="2553147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Arial Black" panose="020B0A04020102020204" pitchFamily="34" charset="0"/>
              </a:rPr>
              <a:t>Náhradní způsob plnění povinné formy vzdělávací činnosti ze závažných důvodu</a:t>
            </a:r>
            <a:endParaRPr lang="cs-CZ" sz="2400" dirty="0">
              <a:latin typeface="Arial Black" panose="020B0A040201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48862"/>
            <a:ext cx="1892144" cy="1335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924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4216</TotalTime>
  <Words>651</Words>
  <Application>Microsoft Office PowerPoint</Application>
  <PresentationFormat>Předvádění na obrazovce (4:3)</PresentationFormat>
  <Paragraphs>147</Paragraphs>
  <Slides>17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5" baseType="lpstr">
      <vt:lpstr>Arial</vt:lpstr>
      <vt:lpstr>Arial Black</vt:lpstr>
      <vt:lpstr>Calibri</vt:lpstr>
      <vt:lpstr>Times New Roman</vt:lpstr>
      <vt:lpstr>Trebuchet MS</vt:lpstr>
      <vt:lpstr>Wingdings</vt:lpstr>
      <vt:lpstr>Wingdings 3</vt:lpstr>
      <vt:lpstr>Fazeta</vt:lpstr>
      <vt:lpstr>Prezentace aplikace PowerPoint</vt:lpstr>
      <vt:lpstr>Prezentace aplikace PowerPoint</vt:lpstr>
      <vt:lpstr>VNITŘNÍ PŘEDPISY DLE STATUTU</vt:lpstr>
      <vt:lpstr>VNITŘNÍ NORMY</vt:lpstr>
      <vt:lpstr>Prezentace aplikace PowerPoint</vt:lpstr>
      <vt:lpstr>Prezentace aplikace PowerPoint</vt:lpstr>
      <vt:lpstr>Prezentace aplikace PowerPoint</vt:lpstr>
      <vt:lpstr>Prezentace aplikace PowerPoint</vt:lpstr>
      <vt:lpstr>Formy vzdělávací činnosti Čl. 7 odst. 3</vt:lpstr>
      <vt:lpstr>Zápočet, zkouška Čl. 9, 10 SZŘ</vt:lpstr>
      <vt:lpstr>Hodnocení a celkové hodnocení studia</vt:lpstr>
      <vt:lpstr>Prezentace aplikace PowerPoint</vt:lpstr>
      <vt:lpstr>Prezentace aplikace PowerPoint</vt:lpstr>
      <vt:lpstr>Prezentace aplikace PowerPoint</vt:lpstr>
      <vt:lpstr>Stipendia </vt:lpstr>
      <vt:lpstr> POPLATKY ZA STUDIUM  </vt:lpstr>
      <vt:lpstr>          přeje  hodně úspěchů.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Slezská univerzita v Opavě Obchodně podnikatelská fakulta v Karviné Přijímací řízení pro akademický rok 2006/2007</dc:title>
  <dc:creator>uzivatel</dc:creator>
  <cp:lastModifiedBy>jurcikova</cp:lastModifiedBy>
  <cp:revision>278</cp:revision>
  <cp:lastPrinted>2018-09-21T11:26:00Z</cp:lastPrinted>
  <dcterms:created xsi:type="dcterms:W3CDTF">2006-06-11T17:09:55Z</dcterms:created>
  <dcterms:modified xsi:type="dcterms:W3CDTF">2019-09-23T05:40:16Z</dcterms:modified>
</cp:coreProperties>
</file>