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87" r:id="rId4"/>
    <p:sldId id="296" r:id="rId5"/>
    <p:sldId id="288" r:id="rId6"/>
    <p:sldId id="289" r:id="rId7"/>
    <p:sldId id="291" r:id="rId8"/>
    <p:sldId id="290" r:id="rId9"/>
    <p:sldId id="267" r:id="rId10"/>
    <p:sldId id="292" r:id="rId11"/>
    <p:sldId id="293" r:id="rId12"/>
    <p:sldId id="294" r:id="rId13"/>
    <p:sldId id="295" r:id="rId1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6" autoAdjust="0"/>
  </p:normalViewPr>
  <p:slideViewPr>
    <p:cSldViewPr>
      <p:cViewPr varScale="1">
        <p:scale>
          <a:sx n="152" d="100"/>
          <a:sy n="152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58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7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523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9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92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21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41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3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67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18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57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57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Oddělení vysokoškolské koleje a 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menzy SU OPF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Vyhlídce</a:t>
            </a:r>
          </a:p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Univerzitní náměstí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Miroslava Šromková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Karviná</a:t>
            </a: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19" y="879089"/>
            <a:ext cx="7416825" cy="54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Vysokoškolský bufet v budově OPF na Univerzitním náměstí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STRAVOVÁNÍ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70" y="1419622"/>
            <a:ext cx="4721721" cy="314781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911552"/>
            <a:ext cx="7682935" cy="773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areálu komplexu kolejí Na Vyhlídce</a:t>
            </a:r>
          </a:p>
          <a:p>
            <a:pPr algn="just">
              <a:lnSpc>
                <a:spcPct val="80000"/>
              </a:lnSpc>
              <a:tabLst>
                <a:tab pos="3949700" algn="r"/>
              </a:tabLst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probíhá výuka </a:t>
            </a:r>
          </a:p>
          <a:p>
            <a:pPr algn="just">
              <a:lnSpc>
                <a:spcPct val="80000"/>
              </a:lnSpc>
              <a:tabLst>
                <a:tab pos="3949700" algn="r"/>
              </a:tabLst>
            </a:pP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nachází se </a:t>
            </a:r>
            <a:r>
              <a:rPr 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univerzitní knihovna se studovnou</a:t>
            </a:r>
          </a:p>
          <a:p>
            <a:pPr marL="0" indent="0">
              <a:lnSpc>
                <a:spcPct val="80000"/>
              </a:lnSpc>
              <a:buNone/>
            </a:pPr>
            <a:endParaRPr lang="cs-C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VÝUKA</a:t>
            </a:r>
            <a:endParaRPr lang="cs-CZ" dirty="0"/>
          </a:p>
        </p:txBody>
      </p:sp>
      <p:pic>
        <p:nvPicPr>
          <p:cNvPr id="7" name="Obrázek 6" descr="IMG_07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8088"/>
            <a:ext cx="3600000" cy="240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08494"/>
            <a:ext cx="3600000" cy="2400000"/>
          </a:xfrm>
          <a:prstGeom prst="rect">
            <a:avLst/>
          </a:prstGeom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79089"/>
            <a:ext cx="7682935" cy="39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mohou využívat ve svém volném čase tělocvičnu a posilovnu.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VOLNÝ ČAS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6"/>
            <a:ext cx="3600000" cy="239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79" y="1634764"/>
            <a:ext cx="3600000" cy="2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467544" y="2447323"/>
            <a:ext cx="7682935" cy="540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cs-C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Těšíme se na Vás v akademickém roce 2019/2020 !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cs-CZ" dirty="0" smtClean="0"/>
              <a:t>ODDĚLENÍ VYSOKOŠKOLSKÉ KOLEJE A MENZY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79089"/>
            <a:ext cx="7682935" cy="773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studenty OPF je zajištěno ubytování v koleji SU v Opavě OPF v Karviné.</a:t>
            </a:r>
          </a:p>
          <a:p>
            <a:pPr marL="0" indent="0">
              <a:lnSpc>
                <a:spcPct val="80000"/>
              </a:lnSpc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 Na Vyhlídce                                                                          cca 450 ubytovacích míst</a:t>
            </a:r>
          </a:p>
          <a:p>
            <a:pPr marL="0" indent="0">
              <a:lnSpc>
                <a:spcPct val="80000"/>
              </a:lnSpc>
              <a:buNone/>
            </a:pPr>
            <a:endParaRPr lang="cs-C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UBYTOVÁNÍ</a:t>
            </a:r>
            <a:endParaRPr lang="cs-CZ" dirty="0"/>
          </a:p>
        </p:txBody>
      </p:sp>
      <p:pic>
        <p:nvPicPr>
          <p:cNvPr id="8" name="Obrázek 8" descr="IMG_38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2955"/>
            <a:ext cx="36004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9" descr="IMG_08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97" y="1892954"/>
            <a:ext cx="36004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UBYTOVÁNÍ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8" name="TextovéPole 8"/>
          <p:cNvSpPr txBox="1">
            <a:spLocks noChangeArrowheads="1"/>
          </p:cNvSpPr>
          <p:nvPr/>
        </p:nvSpPr>
        <p:spPr bwMode="auto">
          <a:xfrm>
            <a:off x="179512" y="736066"/>
            <a:ext cx="845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8"/>
            <a:endParaRPr lang="cs-CZ" altLang="cs-CZ" sz="1400" dirty="0">
              <a:latin typeface="Arial" panose="020B0604020202020204" pitchFamily="34" charset="0"/>
            </a:endParaRPr>
          </a:p>
        </p:txBody>
      </p:sp>
      <p:sp>
        <p:nvSpPr>
          <p:cNvPr id="11" name="TextovéPole 8"/>
          <p:cNvSpPr txBox="1">
            <a:spLocks noChangeArrowheads="1"/>
          </p:cNvSpPr>
          <p:nvPr/>
        </p:nvSpPr>
        <p:spPr bwMode="auto">
          <a:xfrm>
            <a:off x="288131" y="1136650"/>
            <a:ext cx="8459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charset="0"/>
              </a:rPr>
              <a:t>Budova B má pokoje buňkového typu (jedna buňka obsahuje 2 dvoulůžkové </a:t>
            </a:r>
            <a:r>
              <a:rPr lang="cs-CZ" altLang="cs-CZ" sz="1600" dirty="0" smtClean="0">
                <a:solidFill>
                  <a:srgbClr val="000000"/>
                </a:solidFill>
                <a:latin typeface="Arial" charset="0"/>
              </a:rPr>
              <a:t>pokoje</a:t>
            </a:r>
            <a:r>
              <a:rPr lang="cs-CZ" altLang="cs-CZ" sz="1600" dirty="0">
                <a:solidFill>
                  <a:srgbClr val="000000"/>
                </a:solidFill>
                <a:latin typeface="Arial" charset="0"/>
              </a:rPr>
              <a:t>, sociální zařízení a předsíňku). Kuchyňka je ve společných prostorách.</a:t>
            </a:r>
          </a:p>
        </p:txBody>
      </p:sp>
      <p:pic>
        <p:nvPicPr>
          <p:cNvPr id="12" name="Obrázek 6" descr="IMG_73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2" y="1782763"/>
            <a:ext cx="315528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avlojarisova\Desktop\img_9037.1024x1024.fit.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7282"/>
            <a:ext cx="3067819" cy="178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8" descr="IMG_731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2963"/>
            <a:ext cx="3663950" cy="11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79089"/>
            <a:ext cx="7920880" cy="612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budově A jsou  dvoulůžkové a jednolůžkové pokoje, sociální zařízení a kuchyňky se nacházejí ve společných prostorách. </a:t>
            </a:r>
            <a:endParaRPr lang="cs-CZ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UBYTOVÁNÍ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3224"/>
            <a:ext cx="3600000" cy="239940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pic>
        <p:nvPicPr>
          <p:cNvPr id="7" name="Picture 11" descr="C:\Users\avlojarisova\Desktop\img_0570.1024x1024.fit.q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3225"/>
            <a:ext cx="3698875" cy="239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0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UBYTOVÁNÍ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79512" y="879089"/>
            <a:ext cx="7920880" cy="612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Pokoje pro zahraniční studenty Typy 1,2,3</a:t>
            </a:r>
            <a:endParaRPr lang="cs-CZ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vlojarisova\Desktop\img_9056.1024x1024.fit.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6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vlojarisova\Desktop\img_9046.1024x1024.fit.q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22" y="1275605"/>
            <a:ext cx="322582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lojarisova\Desktop\img_0570.1024x1024.fit.q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28" y="3075806"/>
            <a:ext cx="36004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5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79089"/>
            <a:ext cx="7682935" cy="396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komerční ubytování (včetně hostů studentů) slouží apartmány</a:t>
            </a:r>
          </a:p>
          <a:p>
            <a:pPr marL="0" indent="0">
              <a:lnSpc>
                <a:spcPct val="80000"/>
              </a:lnSpc>
              <a:buNone/>
            </a:pPr>
            <a:endParaRPr lang="cs-C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UBYTOVÁNÍ</a:t>
            </a:r>
            <a:endParaRPr lang="cs-CZ" dirty="0"/>
          </a:p>
        </p:txBody>
      </p:sp>
      <p:pic>
        <p:nvPicPr>
          <p:cNvPr id="7" name="Obrázek 8" descr="001.apartm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3616"/>
            <a:ext cx="7538919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/>
              <a:t>UBYTOVÁNÍ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715112"/>
            <a:ext cx="7416824" cy="401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Výše kolejného je stanovena:</a:t>
            </a:r>
          </a:p>
          <a:p>
            <a:pPr marL="0" indent="0">
              <a:spcBef>
                <a:spcPct val="0"/>
              </a:spcBef>
              <a:buNone/>
              <a:tabLst>
                <a:tab pos="2689225" algn="l"/>
              </a:tabLst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koleje Na Vyhlídce objekt  A	</a:t>
            </a: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2 430,- Kč  vč. DPH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2689225" algn="l"/>
              </a:tabLst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koleje Na Vyhlídce objekt  B	</a:t>
            </a: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2 600,- Kč  vč. DPH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tabLst>
                <a:tab pos="2689225" algn="l"/>
              </a:tabLst>
            </a:pP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kolejné zahraniční studenti:</a:t>
            </a:r>
          </a:p>
          <a:p>
            <a:pPr marL="0" indent="0">
              <a:spcBef>
                <a:spcPct val="0"/>
              </a:spcBef>
              <a:buNone/>
              <a:tabLst>
                <a:tab pos="2689225" algn="l"/>
              </a:tabLst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studenti Typ 1 	</a:t>
            </a: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3 300,- Kč vč. DPH</a:t>
            </a:r>
          </a:p>
          <a:p>
            <a:pPr marL="0" indent="0">
              <a:spcBef>
                <a:spcPct val="0"/>
              </a:spcBef>
              <a:buNone/>
              <a:tabLst>
                <a:tab pos="2689225" algn="l"/>
              </a:tabLst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</a:t>
            </a:r>
            <a:r>
              <a:rPr lang="cs-CZ" alt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2 	</a:t>
            </a: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3 100,- Kč vč. DPH</a:t>
            </a:r>
          </a:p>
          <a:p>
            <a:pPr marL="0" indent="0">
              <a:spcBef>
                <a:spcPct val="0"/>
              </a:spcBef>
              <a:buNone/>
              <a:tabLst>
                <a:tab pos="2689225" algn="l"/>
              </a:tabLst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zahraniční </a:t>
            </a:r>
            <a:r>
              <a:rPr lang="cs-CZ" alt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 3	</a:t>
            </a: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2 900,- Kč vč. DPH</a:t>
            </a:r>
          </a:p>
          <a:p>
            <a:pPr marL="0" indent="0">
              <a:spcBef>
                <a:spcPct val="0"/>
              </a:spcBef>
              <a:buNone/>
              <a:tabLst>
                <a:tab pos="2689225" algn="l"/>
              </a:tabLst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kauce (vratná kauce)	</a:t>
            </a: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2 600,- Kč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Pobyt studentů ve vysokoškolské  koleji je upraven Řádem ubytovacích a stravovacích služeb.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 ubytování na koleji  jsou stanoveny ve Smlouvě o ubytování.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Webové stránky: </a:t>
            </a: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bližší informace o ubytování např. dokumenty ke stažení související s ubytováním,  ceník, fotogalerie koleje, pokojů, adresa koleje, kontakty a další informace </a:t>
            </a:r>
            <a:b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programu ISKAM naleznete na webových stránkách kolejí: 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800" b="1" u="sng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cs-CZ" altLang="cs-CZ" sz="800" b="1" u="sng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://www.slu.cz/opf/cz/ovkmkolejeamenzy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879089"/>
            <a:ext cx="7682935" cy="31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Menza na Univerzitním náměstí</a:t>
            </a:r>
          </a:p>
          <a:p>
            <a:pPr marL="0" indent="0">
              <a:lnSpc>
                <a:spcPct val="80000"/>
              </a:lnSpc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 smtClean="0"/>
              <a:t>STRAVOVÁNÍ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65120"/>
            <a:ext cx="4618256" cy="3078837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 smtClean="0">
                <a:cs typeface="Times New Roman" panose="02020603050405020304" pitchFamily="18" charset="0"/>
              </a:rPr>
              <a:t>https://www.slu.cz/opf/cz/ovkmkolejeamenzy</a:t>
            </a:r>
          </a:p>
        </p:txBody>
      </p:sp>
    </p:spTree>
    <p:extLst>
      <p:ext uri="{BB962C8B-B14F-4D97-AF65-F5344CB8AC3E}">
        <p14:creationId xmlns:p14="http://schemas.microsoft.com/office/powerpoint/2010/main" val="41850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328592" cy="507703"/>
          </a:xfrm>
        </p:spPr>
        <p:txBody>
          <a:bodyPr/>
          <a:lstStyle/>
          <a:p>
            <a:r>
              <a:rPr lang="cs-CZ" dirty="0" smtClean="0"/>
              <a:t>STRAVOVÁNÍ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715112"/>
            <a:ext cx="7416824" cy="4016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Podmínky </a:t>
            </a:r>
            <a:r>
              <a:rPr lang="cs-CZ" altLang="cs-C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menzy:</a:t>
            </a:r>
          </a:p>
          <a:p>
            <a:pPr algn="just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se v menze prokazuje průkazem studenta, </a:t>
            </a:r>
          </a:p>
          <a:p>
            <a:pPr algn="just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prezenční formy studia mají nárok na dvě dotovaná jídla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denně,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kombinované formy studia mají nárok na dvě jídla denně pouze v době,  kdy probíhá jejich výuka na fakultě.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600" dirty="0"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Dotace na odebrané jídla pro akademický rok </a:t>
            </a:r>
            <a:r>
              <a:rPr lang="cs-CZ" altLang="cs-C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jsou:</a:t>
            </a:r>
          </a:p>
          <a:p>
            <a:pPr algn="just">
              <a:tabLst>
                <a:tab pos="2151063" algn="l"/>
                <a:tab pos="2959100" algn="r"/>
                <a:tab pos="4392613" algn="r"/>
              </a:tabLst>
            </a:pPr>
            <a:r>
              <a:rPr lang="cs-CZ" altLang="cs-CZ" sz="1600" dirty="0">
                <a:latin typeface="Arial" panose="020B0604020202020204" pitchFamily="34" charset="0"/>
              </a:rPr>
              <a:t> 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 teplé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jídlo		20,- Kč 	vč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DPH,</a:t>
            </a:r>
            <a:endParaRPr lang="cs-CZ" altLang="cs-CZ" sz="16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151063" algn="l"/>
                <a:tab pos="2959100" algn="r"/>
                <a:tab pos="4392613" algn="r"/>
              </a:tabLst>
            </a:pP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studené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jídlo		8,- Kč	vč. 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DPH.  </a:t>
            </a:r>
          </a:p>
          <a:p>
            <a:pPr>
              <a:spcBef>
                <a:spcPct val="0"/>
              </a:spcBef>
              <a:buNone/>
            </a:pPr>
            <a:endParaRPr lang="cs-CZ" altLang="cs-CZ" sz="16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Odebraná jídla lze hradit prostřednictvím průkazu studenta (identifikační karta</a:t>
            </a:r>
            <a:r>
              <a:rPr lang="cs-CZ" altLang="cs-C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 hotově v </a:t>
            </a:r>
            <a:r>
              <a:rPr lang="cs-CZ" altLang="cs-C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menze.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>
                <a:cs typeface="Times New Roman" panose="02020603050405020304" pitchFamily="18" charset="0"/>
              </a:rPr>
              <a:t>https://www.slu.cz/opf/cz/ovkmkolejeamenzy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ctr">
          <a:buNone/>
          <a:defRPr sz="800" dirty="0" smtClean="0">
            <a:solidFill>
              <a:srgbClr val="30787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228</Words>
  <Application>Microsoft Office PowerPoint</Application>
  <PresentationFormat>Předvádění na obrazovce (16:9)</PresentationFormat>
  <Paragraphs>92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SLU</vt:lpstr>
      <vt:lpstr>Oddělení vysokoškolské koleje a  menzy SU OPF</vt:lpstr>
      <vt:lpstr>UBYTOVÁNÍ</vt:lpstr>
      <vt:lpstr>UBYTOVÁNÍ</vt:lpstr>
      <vt:lpstr>UBYTOVÁNÍ</vt:lpstr>
      <vt:lpstr>UBYTOVÁNÍ</vt:lpstr>
      <vt:lpstr>UBYTOVÁNÍ</vt:lpstr>
      <vt:lpstr>UBYTOVÁNÍ</vt:lpstr>
      <vt:lpstr>STRAVOVÁNÍ</vt:lpstr>
      <vt:lpstr>STRAVOVÁNÍ</vt:lpstr>
      <vt:lpstr>STRAVOVÁNÍ</vt:lpstr>
      <vt:lpstr>VÝUKA</vt:lpstr>
      <vt:lpstr>VOLNÝ ČAS</vt:lpstr>
      <vt:lpstr>ODDĚLENÍ VYSOKOŠKOLSKÉ KOLEJE A MENZY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Uživatel systému Windows</cp:lastModifiedBy>
  <cp:revision>104</cp:revision>
  <dcterms:created xsi:type="dcterms:W3CDTF">2016-07-06T15:42:34Z</dcterms:created>
  <dcterms:modified xsi:type="dcterms:W3CDTF">2019-09-24T09:03:50Z</dcterms:modified>
</cp:coreProperties>
</file>